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41"/>
  </p:notesMasterIdLst>
  <p:handoutMasterIdLst>
    <p:handoutMasterId r:id="rId42"/>
  </p:handoutMasterIdLst>
  <p:sldIdLst>
    <p:sldId id="281" r:id="rId3"/>
    <p:sldId id="317" r:id="rId4"/>
    <p:sldId id="338" r:id="rId5"/>
    <p:sldId id="337" r:id="rId6"/>
    <p:sldId id="318" r:id="rId7"/>
    <p:sldId id="286" r:id="rId8"/>
    <p:sldId id="319" r:id="rId9"/>
    <p:sldId id="320" r:id="rId10"/>
    <p:sldId id="339" r:id="rId11"/>
    <p:sldId id="340" r:id="rId12"/>
    <p:sldId id="341" r:id="rId13"/>
    <p:sldId id="342" r:id="rId14"/>
    <p:sldId id="343" r:id="rId15"/>
    <p:sldId id="344" r:id="rId16"/>
    <p:sldId id="347" r:id="rId17"/>
    <p:sldId id="348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56" r:id="rId26"/>
    <p:sldId id="357" r:id="rId27"/>
    <p:sldId id="358" r:id="rId28"/>
    <p:sldId id="359" r:id="rId29"/>
    <p:sldId id="360" r:id="rId30"/>
    <p:sldId id="361" r:id="rId31"/>
    <p:sldId id="362" r:id="rId32"/>
    <p:sldId id="364" r:id="rId33"/>
    <p:sldId id="282" r:id="rId34"/>
    <p:sldId id="321" r:id="rId35"/>
    <p:sldId id="365" r:id="rId36"/>
    <p:sldId id="366" r:id="rId37"/>
    <p:sldId id="368" r:id="rId38"/>
    <p:sldId id="367" r:id="rId39"/>
    <p:sldId id="327" r:id="rId40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1A305D"/>
    <a:srgbClr val="FE0E67"/>
    <a:srgbClr val="041E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11"/>
    <p:restoredTop sz="94604"/>
  </p:normalViewPr>
  <p:slideViewPr>
    <p:cSldViewPr snapToGrid="0">
      <p:cViewPr varScale="1">
        <p:scale>
          <a:sx n="167" d="100"/>
          <a:sy n="167" d="100"/>
        </p:scale>
        <p:origin x="2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AEE125-4DF2-8F21-534F-ADFA9665E6C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9FFA90-3840-FB91-2544-3B79E6C99171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E20D1C-6C6C-1AF6-DCF0-9C2A1B42B1EE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D837E8-90A7-A576-6A50-881D2A9077DB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D76B416-C821-CF4F-8AAE-7DF9003A663D}" type="slidenum">
              <a:t>‹#›</a:t>
            </a:fld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3824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812178-3920-CF56-B27D-9246EA4222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A48169-291D-BC77-63EC-3903E413181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GB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6FFBD61-F468-8FEA-2F94-002A5074420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DE2DA1-13FA-89A7-9993-640BD6DBB8F9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219E5-9208-5B06-E405-38C7F466375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6D545-D758-F073-EAF8-5AE90AAA440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EE0375DA-AE4A-3844-BB46-376F9CA4052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407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GB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1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7884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408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77047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68490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58153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96278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78281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7868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31300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4853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6151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2015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5523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25920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65391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58809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5620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58401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66808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3208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92769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3217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64596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46004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83629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32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7776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128086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500467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35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87514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456899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37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486292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38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5068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332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352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6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075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3519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70081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6717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02BD1-E65B-EED7-1850-5103422A8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6B119A-E2F9-6307-93FA-478F1A863E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FC0A4-58C0-63A3-FFD8-2B6F80C84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3B203-D743-B38B-BA6C-5724C0ADB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004E0-4CD6-B5E0-A3FD-40E83CEF8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DAC978F-0D92-C744-8B32-B97BB5AD196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206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59DDB-6540-E745-3DD2-DFA49D1C1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CF379-E981-3660-FA53-679ED9606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2400F-884C-665B-1CC5-E22CC04DC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C1E1A-5040-3C12-21DB-5F765A13C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954A2-DC70-EED8-7E51-D8A0D5D39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0025472-45C3-2145-88C3-62818B8B312A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154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BB731A-333D-4F3D-3ACE-CFAF7F1DAC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99325" y="71438"/>
            <a:ext cx="2384425" cy="45434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9A4C76-2AF2-8B79-D3ED-6FFCA728A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463" y="71438"/>
            <a:ext cx="7002462" cy="45434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623C8-9D37-D573-2187-72F7065A3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3C137-B7A8-2B1B-929D-A4925192F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C2F11-22DD-6B68-8AB5-C2513CBC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D8412FD-5C25-294F-8B8E-D7FD0E33091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756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333D-7275-4A17-82D6-4D7F09D8A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078" y="928028"/>
            <a:ext cx="7560469" cy="1974191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86A042-841F-4C62-8157-1EF7FF978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078" y="2978352"/>
            <a:ext cx="7560469" cy="1369070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48939-F201-4F2F-9889-195C1B862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F5BC7-5398-4C39-8083-B6BD2DDEA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8DD14-7A50-4F34-9733-F108B654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00709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BC4A1-B204-4ABF-ACA4-0C0AFC66A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AD33E-6E47-41C2-843B-3134FD72B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DD308-9611-412B-A586-13DB4121D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6A94E-DBDC-44DC-BE23-E539D0263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F5E6F-6D0E-44A4-9E9E-986967E57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871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5398C-6F3E-4C39-B322-D2548D9B2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93" y="1413700"/>
            <a:ext cx="8694539" cy="2358791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C0BF5-582A-4A37-AECA-371E1670C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793" y="3794807"/>
            <a:ext cx="8694539" cy="1240432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A1DAF-CBF7-488B-AB7B-CD1E301E0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492A8-8999-491A-9AB8-DEA319DED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F064A-91C5-4B3F-A1AA-F8D62E9E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3960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25C68-98DB-4184-8660-712F72652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75FC7-C257-4104-894B-9A96D45EA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3043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730940-C57A-45BE-A570-1F0AC9D77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03316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5A1366-E7CD-457C-B16E-66178502E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F818B-D5F7-4143-9E8D-2B6D45F00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39FD8-883A-44E7-B9CB-BC9B52955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51599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1C3D1-459C-4974-901C-536D713F1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01905"/>
            <a:ext cx="8694539" cy="10960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0859E-B9FC-4B28-B5A9-F4BCE0FC0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357" y="1390073"/>
            <a:ext cx="4264576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8F744-3A0A-4F3C-BA50-9552F6CDA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357" y="2071326"/>
            <a:ext cx="4264576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BC09E2-2B38-465C-B078-E24C8D3F9B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316" y="1390073"/>
            <a:ext cx="4285579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23FD4D-F720-4A1D-A816-E488E1ECB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316" y="2071326"/>
            <a:ext cx="4285579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234446-D8D4-40FC-BDCA-F0B59A8B2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A492E-97D4-4A72-AF57-E7B6670B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A5E65A-B50D-4878-BE06-AC80BE4B6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2170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1910C-662A-4766-BD13-AA38AD72D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9C7756-6D7F-4500-BC17-862126212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106CFD-84C0-440D-9F32-00F1C8C5C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56B55-1C76-4B28-8FFC-E7B5D9E56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9290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EB4DC-35E5-4992-B941-9A638AF71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572934-22A4-411C-AA1D-D8C6CD55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27038-EA87-48C4-876B-97FA5ED2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414283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C3CF0-3551-4A0C-A39B-6506FBD53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D36A3-1AAC-4BCC-B926-79437500B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E0BBA-7FBE-4910-9485-8A8F48FD8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70449-B2EB-499A-BADC-E0B973C55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62A66-EC6F-4D12-8C44-CCE04D55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61DD0-2537-4DEC-A567-F7FE746C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318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3AABB-A8CA-17B0-589C-97C6B4979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EAC15-6AFB-2FFB-890E-EA4D1A4DD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6DBD3-8416-EDF6-E2F7-64F16BA37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EAA78-75F4-5A64-5188-E4DA66AA0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E618A-879E-6C78-0FA2-F5EA27A01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2DB5B8F-E4C8-FB40-98D5-33A9AF1C340A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9058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63030-9811-4D08-85A1-19DFC4927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298AE5-7641-4FB8-A144-A9D68E993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6BAEC6-8135-4541-BCA9-946B0B4F0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F599B-0A95-4FA3-8797-C5604FB4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059C3-AACC-4C82-849D-A6398F7C0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CCD8E-A92E-4A37-9606-BC743D3E6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3387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6751E-EFD0-4EF4-A9CF-8DCD41A82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839059-FB51-4E59-9614-38643E4A1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983E5-2E81-4E8F-B1C5-62F01C0E7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D2E66-41B2-4D2E-A6F4-E687ED066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52014-E864-4B46-BB3B-DDE64D1B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0623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DAE25D-5EB4-4112-8AC3-D868F18FF9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13947" y="301904"/>
            <a:ext cx="2173635" cy="48055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64FF5-61C6-4D23-BF31-29466F960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93043" y="301904"/>
            <a:ext cx="6394896" cy="48055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D24E6-E821-44AC-AC26-C2950F136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A2513-847A-451B-87EC-98F3404C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56C40-A2E7-45C6-B357-F8ACB0BD1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761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D3BFD-5EF6-892A-9542-8A98ECF5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89FB3-82AB-751C-325C-B2645BA5F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CFC6A-3419-4E15-8F2E-5D82E14C3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AC5F8-F2E2-638C-AE59-2F5F78A8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5EED9-5A41-FF23-4C0D-C76470F66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302D565-466C-6A4B-B19D-312DDF42BA2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400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BBDB0-179B-103D-548F-B568A5AAB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F961A-23B1-B523-0301-439278A56C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6FD459-BE35-10CF-275B-F2482ED85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C52615-CA43-02A9-CF09-246F75367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76FB5D-4C82-DB3D-A20B-5BA440823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AA4D2-C258-0576-B5C9-1BD082564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8460875-F4C2-3143-B45C-04A1989BF34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957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5BED-030A-74D2-9D2A-5A943F579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112CF-1013-0CE6-B18F-CF861AB6D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85854A-51AB-6EC6-E95C-1F712393B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1C2943-837B-58D4-43B1-C362864580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32B46E-D88D-C155-788F-221054BC52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EBCFA8-8DEC-1E5C-6A86-E53595E0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F9C04A-7FAB-9595-8F16-34B182491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56B358-1B08-1A97-4841-AAC53998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B9DD9B7-AEDF-4543-A3A3-271C3EFDB9E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0607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140E1-9B86-AFAC-FA0A-842AF2B1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52678E-36E6-8A0F-E58B-1D3318284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EC7BB-AA52-3B85-DF69-CED1E9DE5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3BB518-E444-E189-49B2-1AD1F97A3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36CA02A-A672-B144-974B-693442DA9F5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532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320001-48D8-9AA6-195C-47B6DD813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266577-DC2C-4987-8257-03042E897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93BBE2-A955-7848-7F42-216F07D48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BAC04D4-F8DF-DE41-800C-FC41E2081E5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71554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74EFF-64DE-9828-3F78-E579C9352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D0214-72D9-4283-1FBE-CC2962DB7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AF283F-8AD0-6B20-E4C4-3ACA1B973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C8764A-D3A0-4EFF-BC17-47AA12A89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B8256C-EF95-3BE9-321B-3DD7B6D72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412669-497C-0BA6-0980-12ED08B75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0A530EB-F3AC-5041-BC67-E16D74C0509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7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6C98E-94EA-8D80-7821-B4ADFECC8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A8EF04-DFC9-06F4-4E45-4AF3C3E976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5D7326-F340-11AD-697B-339D653C8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5E300-8644-B859-6C39-B973F3E94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B9218-2ED4-0FF7-13F3-4291F31F1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1491F-E875-C50D-E76B-C3AC0CB9C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FB92AD4-26AF-754A-B09B-3499A3C80B1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73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FF6DBA-E062-08E5-4B46-686775CCB1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>
            <a:noAutofit/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CD45A-C6D8-3E93-6542-0087E16CE0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>
            <a:normAutofit/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5"/>
            <a:r>
              <a:rPr lang="en-GB"/>
              <a:t>Sixth Outline Level</a:t>
            </a:r>
          </a:p>
          <a:p>
            <a:pPr lvl="6"/>
            <a:r>
              <a:rPr lang="en-GB"/>
              <a:t>Seventh Outline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99BF2-4D35-3AF4-EB04-5F1EB322C35A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256000"/>
            <a:ext cx="1655999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E5C39-330A-8D0B-D08B-7DAF15E33BD2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2520000" y="5256000"/>
            <a:ext cx="468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69A27-79C6-57AD-15A4-893E146ECFB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560000" y="5256000"/>
            <a:ext cx="162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fld id="{4270FDB3-BD98-E74D-9725-F2B4EB8AA899}" type="slidenum">
              <a:t>‹#›</a:t>
            </a:fld>
            <a:endParaRPr lang="en-GB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62C30160-CE84-38E3-199F-4D47C7C8382F}"/>
              </a:ext>
            </a:extLst>
          </p:cNvPr>
          <p:cNvSpPr/>
          <p:nvPr/>
        </p:nvSpPr>
        <p:spPr>
          <a:xfrm>
            <a:off x="20880" y="607320"/>
            <a:ext cx="6120000" cy="180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A25194F-AC1D-E740-61E9-29425630A929}"/>
              </a:ext>
            </a:extLst>
          </p:cNvPr>
          <p:cNvSpPr/>
          <p:nvPr/>
        </p:nvSpPr>
        <p:spPr>
          <a:xfrm>
            <a:off x="4430520" y="840960"/>
            <a:ext cx="567396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A412EB47-C7A8-1D48-9012-DE665D12B582}"/>
              </a:ext>
            </a:extLst>
          </p:cNvPr>
          <p:cNvSpPr/>
          <p:nvPr/>
        </p:nvSpPr>
        <p:spPr>
          <a:xfrm>
            <a:off x="9819720" y="474480"/>
            <a:ext cx="7200" cy="493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B417B3B6-23EB-C05E-F3BE-C7D69FF77F03}"/>
              </a:ext>
            </a:extLst>
          </p:cNvPr>
          <p:cNvSpPr/>
          <p:nvPr/>
        </p:nvSpPr>
        <p:spPr>
          <a:xfrm>
            <a:off x="1900800" y="5204880"/>
            <a:ext cx="7465319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92CBE42E-C025-E244-AA0F-BFF2C3A36978}"/>
              </a:ext>
            </a:extLst>
          </p:cNvPr>
          <p:cNvSpPr/>
          <p:nvPr/>
        </p:nvSpPr>
        <p:spPr>
          <a:xfrm>
            <a:off x="9259920" y="4917240"/>
            <a:ext cx="7200" cy="34956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lvl="0" algn="l" rtl="0" hangingPunct="0">
        <a:buNone/>
        <a:tabLst/>
        <a:defRPr lang="en-GB" sz="3200" b="1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</p:titleStyle>
    <p:bodyStyle>
      <a:lvl1pPr lvl="0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  <a:lvl2pPr lvl="1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2pPr>
      <a:lvl3pPr lvl="2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3pPr>
      <a:lvl4pPr lvl="3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4pPr>
      <a:lvl5pPr lvl="4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5pPr>
      <a:lvl6pPr lvl="5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6pPr>
      <a:lvl7pPr lvl="6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FC5169-05FC-445B-870A-89EFD49CC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43" y="301905"/>
            <a:ext cx="8694539" cy="1096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D839E-C401-4E74-8FC8-1053FCFAC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043" y="1509521"/>
            <a:ext cx="8694539" cy="3597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9AC2D-B3EB-482C-8B48-1BBDA5FD39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3043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AEE31-F4BE-46D4-97C8-AB110E6882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9207" y="5255760"/>
            <a:ext cx="340221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819A6-7803-4AB8-ACC6-980B3D27B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19441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36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B61B5E61-5C61-54A0-305F-92B2718B4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121386" cy="569328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DF9776-597B-1B39-7B5D-432F0B22BB06}"/>
              </a:ext>
            </a:extLst>
          </p:cNvPr>
          <p:cNvSpPr/>
          <p:nvPr/>
        </p:nvSpPr>
        <p:spPr>
          <a:xfrm>
            <a:off x="6360842" y="5090207"/>
            <a:ext cx="3794516" cy="301155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Instructor: Xandra Dave Cochran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75DE2A-CF56-B19F-1C39-5092C3B01B38}"/>
              </a:ext>
            </a:extLst>
          </p:cNvPr>
          <p:cNvSpPr/>
          <p:nvPr/>
        </p:nvSpPr>
        <p:spPr>
          <a:xfrm>
            <a:off x="334479" y="92578"/>
            <a:ext cx="2507782" cy="693124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bg1"/>
              </a:solidFill>
              <a:latin typeface="Integral CF Bold" panose="020B0604020202020204" charset="0"/>
              <a:ea typeface="Source Sans Pro" panose="020B0503030403020204" pitchFamily="34" charset="0"/>
              <a:cs typeface="Arial Black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2F6D75-9F81-6ED8-FC22-049E9EA88463}"/>
              </a:ext>
            </a:extLst>
          </p:cNvPr>
          <p:cNvSpPr txBox="1"/>
          <p:nvPr/>
        </p:nvSpPr>
        <p:spPr>
          <a:xfrm>
            <a:off x="425579" y="92009"/>
            <a:ext cx="26071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28</a:t>
            </a:r>
            <a:r>
              <a:rPr lang="en-US" baseline="300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th</a:t>
            </a:r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 February –7</a:t>
            </a:r>
            <a:r>
              <a:rPr lang="en-US" sz="1800" baseline="300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th</a:t>
            </a:r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 MARCH 2025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4865475" y="4105667"/>
            <a:ext cx="5289883" cy="492443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Integral CF Bold" panose="020B0604020202020204" charset="0"/>
                <a:ea typeface="Source Sans Pro" panose="020B0503030403020204" pitchFamily="34" charset="0"/>
                <a:cs typeface="Arial Black" panose="020B0604020202020204" pitchFamily="34" charset="0"/>
              </a:rPr>
              <a:t>Introduction to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7B32BD-0197-3040-7312-4630BF34334E}"/>
              </a:ext>
            </a:extLst>
          </p:cNvPr>
          <p:cNvSpPr/>
          <p:nvPr/>
        </p:nvSpPr>
        <p:spPr>
          <a:xfrm>
            <a:off x="4865474" y="4597764"/>
            <a:ext cx="5289884" cy="492443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Integral CF Bold" panose="020B0604020202020204" charset="0"/>
                <a:ea typeface="Source Sans Pro" panose="020B0503030403020204" pitchFamily="34" charset="0"/>
                <a:cs typeface="Arial Black" panose="020B0604020202020204" pitchFamily="34" charset="0"/>
              </a:rPr>
              <a:t>Topic modelling</a:t>
            </a:r>
          </a:p>
        </p:txBody>
      </p:sp>
    </p:spTree>
    <p:extLst>
      <p:ext uri="{BB962C8B-B14F-4D97-AF65-F5344CB8AC3E}">
        <p14:creationId xmlns:p14="http://schemas.microsoft.com/office/powerpoint/2010/main" val="1800676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9847195" cy="274688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algn="ctr"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Wait, no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021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review Image">
            <a:extLst>
              <a:ext uri="{FF2B5EF4-FFF2-40B4-BE49-F238E27FC236}">
                <a16:creationId xmlns:a16="http://schemas.microsoft.com/office/drawing/2014/main" id="{D3EFD896-44CD-D08C-1669-208B799D7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146" y="429007"/>
            <a:ext cx="7804331" cy="4259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9847195" cy="236504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432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312871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Key insight – computers don’t understand text well, they understand large lists of numbers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108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503789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Key insight – computers don’t understand text well, they understand large lists of numbers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Almost everything in machine learning consists of turning a problem that makes sense to humans (but is very time consuming) into a gnarly mess of linear algebra that makes sense to computers, then converting it back to a human-interpretable form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528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541972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Key insight – computers don’t understand text well, they understand large lists of numbers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Almost everything in machine learning consists of turning a problem that makes sense to humans (but is very time consuming) into a gnarly mess of linear algebra that makes sense to computers, then converting it back to a human-interpretable form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As such, step 1 is input embedding 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061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3854877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Embeddings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word (more accurately, token) is represented as a vector of numbers: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= [7.3, -6.1, 8.0 ... -0.2, 3.2]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cat = [0.1, 3.2, -0.5 ... 3.7, -1.2]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072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459354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Embeddings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word (more accurately, token) is represented as a vector of numbers: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= [7.3, -6.1, 8.0 ... -0.2, 3.2]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cat = [0.1, 3.2, -0.5 ... 3.7, -1.2]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Seems random, but the idea is to train these embeddings to represent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meaning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 as a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high-dimensional space</a:t>
            </a:r>
            <a:endParaRPr lang="en-GB" sz="1654" i="1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82487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53322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Embeddings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word (more accurately, token) is represented as a vector of numbers: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= [7.3, -6.1, 8.0 ... -0.2, 3.2]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cat = [0.1, 3.2, -0.5 ... 3.7, -1.2]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Seems random, but the idea is to train these embeddings to represent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meaning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 as a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high-dimensional space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This means semantically related words will be closer together than unrelated words – can be measured with cosine distance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3768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645270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Embeddings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word (more accurately, token) is represented as a vector of numbers: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= [7.3, -6.1, 8.0 ... -0.2, 3.2]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cat = [0.1, 3.2, -0.5 ... 3.7, -1.2]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Seems random, but the idea is to train these embeddings to represent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meaning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 as a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high-dimensional space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This means semantically related words will be closer together than unrelated words – can be measured with cosine distance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Displacements in embedding space also have interesting properties, e.g.: (PUPPY – DOG) + CAT ≈ KITTEN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94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311621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Token Embedding &amp; Positional Encoding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token in a piece of text corresponds to a vector in semantic space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6727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tewShack - Backlog Management">
            <a:extLst>
              <a:ext uri="{FF2B5EF4-FFF2-40B4-BE49-F238E27FC236}">
                <a16:creationId xmlns:a16="http://schemas.microsoft.com/office/drawing/2014/main" id="{84377993-040D-85C8-2D31-B51E987C1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160137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Unsupervised Machine Learning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8286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4224209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Token Embedding &amp; Positional Encoding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token in a piece of text corresponds to a vector in semantic space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Combine this with another vector that represents the position of the word in the input – usually the output of a periodic function, e.g., a sum of multiple sine and cosine waves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6142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195820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Self-Attention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Calculate the vector product of each word in the input with all words in the input, sum and normalise the result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2979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269686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Self-Attention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Calculate the vector product of each word in the input with all words in the input, sum and normalise the result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Insight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: words that are related (closer in semantic space) in the input will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influential on the result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0911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305497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Self-Attention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Calculate the vector product of each word in the input with all words in the input, sum and normalise the result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Insight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: words that are related (closer in semantic space) in the input will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influential on the result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likely to be relevant to understanding the context of the focal word (e.g., the presence of ‘river’ disambiguates ‘bank’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5611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417419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Self-Attention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Calculate the vector product of each word in the input with all words in the input, sum and normalise the result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Insight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: words that are related (closer in semantic space) in the input will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influential on the result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likely to be relevant to understanding the context of the focal word (e.g., the presence of ‘river’ disambiguates ‘bank’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will act to shift the embedding of the original word to its specific meaning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 context</a:t>
            </a:r>
            <a:endParaRPr lang="en-GB" sz="1654" i="1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488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417419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Self-Attention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Calculate the vector product of each word in the input with all words in the input, sum and normalise the result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Insight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: words that are related (closer in semantic space) in the input will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influential on the result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likely to be relevant to understanding the context of the focal word (e.g., the presence of ‘river’ disambiguates ‘bank’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will act to shift the embedding of the original word to its specific meaning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 context</a:t>
            </a:r>
            <a:endParaRPr lang="en-GB" sz="1654" i="1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4701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195820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Add &amp; Norm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output of attention is added to the original embedding vectors, and normalised so each vector sums to 1.0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9982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306620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Add &amp; Norm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output of attention is added to the original embedding vectors, and normalised so each vector sums to 1.0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result is a reweighted  version of the embedding which accounts for context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4919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269686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Feed Forward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Feed the result through a simple feed forward neural network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Add to original values and normalise again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Repeat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80158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269686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Feed Forward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Feed the result through a simple feed forward neural network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Add to original values and normalise again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R</a:t>
            </a:r>
            <a:r>
              <a:rPr lang="en-GB" sz="1600">
                <a:solidFill>
                  <a:srgbClr val="002060"/>
                </a:solidFill>
                <a:latin typeface="Source Sans Pro"/>
                <a:ea typeface="Source Sans Pro"/>
              </a:rPr>
              <a:t>epeat</a:t>
            </a:r>
            <a:endParaRPr lang="en-GB" sz="16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6672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tewShack - Backlog Management">
            <a:extLst>
              <a:ext uri="{FF2B5EF4-FFF2-40B4-BE49-F238E27FC236}">
                <a16:creationId xmlns:a16="http://schemas.microsoft.com/office/drawing/2014/main" id="{71EE5F06-30D9-4CDC-755A-30E05AD92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198321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Unsupervised Machine Learning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Identifies clusters of related words in text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5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4897687" cy="194698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 err="1">
                <a:solidFill>
                  <a:srgbClr val="FE0E67"/>
                </a:solidFill>
                <a:latin typeface="Source Sans Pro"/>
                <a:ea typeface="Source Sans Pro"/>
              </a:rPr>
              <a:t>BERTopic</a:t>
            </a:r>
            <a:endParaRPr lang="en-GB" sz="1984" b="1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This can be used to solve next-word problems (chat GPT), missing-word problems, and calculate embeddings for larger blocks of text (BERT)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2735579"/>
            <a:ext cx="1386736" cy="195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uppet holding a sign&#10;&#10;Description automatically generated">
            <a:extLst>
              <a:ext uri="{FF2B5EF4-FFF2-40B4-BE49-F238E27FC236}">
                <a16:creationId xmlns:a16="http://schemas.microsoft.com/office/drawing/2014/main" id="{ABFC6C0C-C47D-9479-327C-1FFBE9DE2C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322" y="-813795"/>
            <a:ext cx="4334485" cy="569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8662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4897687" cy="379364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 err="1">
                <a:solidFill>
                  <a:srgbClr val="FE0E67"/>
                </a:solidFill>
                <a:latin typeface="Source Sans Pro"/>
                <a:ea typeface="Source Sans Pro"/>
              </a:rPr>
              <a:t>BERTopic</a:t>
            </a:r>
            <a:endParaRPr lang="en-GB" sz="1984" b="1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This can be used to solve next-word problems (chat GPT), missing-word problems, and calculate embeddings for larger blocks of text (BERT)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In </a:t>
            </a:r>
            <a:r>
              <a:rPr lang="en-GB" sz="1600" dirty="0" err="1">
                <a:solidFill>
                  <a:srgbClr val="002060"/>
                </a:solidFill>
                <a:latin typeface="Source Sans Pro"/>
                <a:ea typeface="Source Sans Pro"/>
              </a:rPr>
              <a:t>BERTopic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, this is combined with a custom Term Frequency-Inverse Document Frequency model to induce clusters of related words, and this discover topics in a dataset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2735579"/>
            <a:ext cx="1386736" cy="195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uppet holding a sign&#10;&#10;Description automatically generated">
            <a:extLst>
              <a:ext uri="{FF2B5EF4-FFF2-40B4-BE49-F238E27FC236}">
                <a16:creationId xmlns:a16="http://schemas.microsoft.com/office/drawing/2014/main" id="{ABFC6C0C-C47D-9479-327C-1FFBE9DE2C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322" y="-813795"/>
            <a:ext cx="4334485" cy="569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8562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0CBE5737-3B38-1980-3FFD-0692DD64D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1870849" y="1853534"/>
            <a:ext cx="6338924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DEMO 1</a:t>
            </a:r>
          </a:p>
        </p:txBody>
      </p:sp>
    </p:spTree>
    <p:extLst>
      <p:ext uri="{BB962C8B-B14F-4D97-AF65-F5344CB8AC3E}">
        <p14:creationId xmlns:p14="http://schemas.microsoft.com/office/powerpoint/2010/main" val="23240442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9519535" cy="236504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Attributes</a:t>
            </a:r>
            <a:endParaRPr lang="en-GB" sz="1654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There are a number of attributes that you can access after having trained your </a:t>
            </a:r>
            <a:r>
              <a:rPr lang="en-GB" sz="1654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BERTopic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model: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 err="1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5F8593F-1AF7-60BA-24E6-DD4C27C3C2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256812"/>
              </p:ext>
            </p:extLst>
          </p:nvPr>
        </p:nvGraphicFramePr>
        <p:xfrm>
          <a:off x="286641" y="1625922"/>
          <a:ext cx="9215499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5619">
                  <a:extLst>
                    <a:ext uri="{9D8B030D-6E8A-4147-A177-3AD203B41FA5}">
                      <a16:colId xmlns:a16="http://schemas.microsoft.com/office/drawing/2014/main" val="4123977702"/>
                    </a:ext>
                  </a:extLst>
                </a:gridCol>
                <a:gridCol w="6659880">
                  <a:extLst>
                    <a:ext uri="{9D8B030D-6E8A-4147-A177-3AD203B41FA5}">
                      <a16:colId xmlns:a16="http://schemas.microsoft.com/office/drawing/2014/main" val="131482352"/>
                    </a:ext>
                  </a:extLst>
                </a:gridCol>
              </a:tblGrid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Attribute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804926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topics_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topics that are generated for each document after training or updating the topic model.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9211828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probabilities_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probabilities that are generated for each document if HDBSCAN is used.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904040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topic_sizes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size of each topic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620957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topic_mapper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class for tracking topics and their mappings anytime they are merged/reduced.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870359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topic_representations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top </a:t>
                      </a:r>
                      <a:r>
                        <a:rPr lang="en-GB" sz="1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terms per topic and their respective c-TF-IDF values.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935096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c_tf_idf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topic-term matrix as calculated through c-TF-IDF.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230666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topic_labels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default labels for each topic.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87936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custom_labels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 labels for each topic as generated through </a:t>
                      </a:r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set_topic_labels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929340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topic_embeddings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embeddings for each topic if </a:t>
                      </a:r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embedding_model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was used.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77061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representative_docs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representative documents for each topic if HDBSCAN is used.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6942316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2134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6" y="502920"/>
            <a:ext cx="2579864" cy="268564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We can visualise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Probabilities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Hierarchies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Terms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Similarity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2735579"/>
            <a:ext cx="1386736" cy="195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uppet holding a sign&#10;&#10;Description automatically generated">
            <a:extLst>
              <a:ext uri="{FF2B5EF4-FFF2-40B4-BE49-F238E27FC236}">
                <a16:creationId xmlns:a16="http://schemas.microsoft.com/office/drawing/2014/main" id="{ABFC6C0C-C47D-9479-327C-1FFBE9DE2C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322" y="-813795"/>
            <a:ext cx="4334485" cy="569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982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0CBE5737-3B38-1980-3FFD-0692DD64D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1870849" y="1853534"/>
            <a:ext cx="6338924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DEMO 2</a:t>
            </a:r>
          </a:p>
        </p:txBody>
      </p:sp>
    </p:spTree>
    <p:extLst>
      <p:ext uri="{BB962C8B-B14F-4D97-AF65-F5344CB8AC3E}">
        <p14:creationId xmlns:p14="http://schemas.microsoft.com/office/powerpoint/2010/main" val="3329175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6" y="502920"/>
            <a:ext cx="2579864" cy="268564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We can visualise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Probabilities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Hierarchies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Terms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Similarity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2735579"/>
            <a:ext cx="1386736" cy="195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uppet holding a sign&#10;&#10;Description automatically generated">
            <a:extLst>
              <a:ext uri="{FF2B5EF4-FFF2-40B4-BE49-F238E27FC236}">
                <a16:creationId xmlns:a16="http://schemas.microsoft.com/office/drawing/2014/main" id="{ABFC6C0C-C47D-9479-327C-1FFBE9DE2C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322" y="-813795"/>
            <a:ext cx="4334485" cy="56955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2C738A-C575-D847-90A3-D4418D994458}"/>
              </a:ext>
            </a:extLst>
          </p:cNvPr>
          <p:cNvSpPr txBox="1"/>
          <p:nvPr/>
        </p:nvSpPr>
        <p:spPr>
          <a:xfrm>
            <a:off x="143086" y="3004999"/>
            <a:ext cx="2579864" cy="157765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Also, we can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Search topics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Reduce topics</a:t>
            </a:r>
          </a:p>
        </p:txBody>
      </p:sp>
    </p:spTree>
    <p:extLst>
      <p:ext uri="{BB962C8B-B14F-4D97-AF65-F5344CB8AC3E}">
        <p14:creationId xmlns:p14="http://schemas.microsoft.com/office/powerpoint/2010/main" val="24223136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0CBE5737-3B38-1980-3FFD-0692DD64D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1870849" y="1853534"/>
            <a:ext cx="6338924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DEMO 3</a:t>
            </a:r>
          </a:p>
        </p:txBody>
      </p:sp>
    </p:spTree>
    <p:extLst>
      <p:ext uri="{BB962C8B-B14F-4D97-AF65-F5344CB8AC3E}">
        <p14:creationId xmlns:p14="http://schemas.microsoft.com/office/powerpoint/2010/main" val="29203292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10AC2CBD-2350-589D-F31D-B84D65AD2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853186" y="1482671"/>
            <a:ext cx="8374250" cy="111071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Thanks Everyone!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AFA84A-8D67-1D57-4BAB-4AE81C7D30FE}"/>
              </a:ext>
            </a:extLst>
          </p:cNvPr>
          <p:cNvSpPr/>
          <p:nvPr/>
        </p:nvSpPr>
        <p:spPr>
          <a:xfrm>
            <a:off x="853186" y="2965144"/>
            <a:ext cx="8374250" cy="111071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Next class: Friday 7</a:t>
            </a:r>
            <a:r>
              <a:rPr lang="en-US" sz="2400" b="1" baseline="30000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th</a:t>
            </a:r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 March, 10-12AM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Please message me on Teams for office hours!</a:t>
            </a:r>
          </a:p>
        </p:txBody>
      </p:sp>
    </p:spTree>
    <p:extLst>
      <p:ext uri="{BB962C8B-B14F-4D97-AF65-F5344CB8AC3E}">
        <p14:creationId xmlns:p14="http://schemas.microsoft.com/office/powerpoint/2010/main" val="738657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ewShack - Backlog Management">
            <a:extLst>
              <a:ext uri="{FF2B5EF4-FFF2-40B4-BE49-F238E27FC236}">
                <a16:creationId xmlns:a16="http://schemas.microsoft.com/office/drawing/2014/main" id="{F4457774-FD04-3B57-FC18-DF16081DC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309434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Unsupervised Machine Learning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Identifies clusters of related words in text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Does not require predefined categories – good for discovery and exploration of a dataset</a:t>
            </a: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284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tewShack - Backlog Management">
            <a:extLst>
              <a:ext uri="{FF2B5EF4-FFF2-40B4-BE49-F238E27FC236}">
                <a16:creationId xmlns:a16="http://schemas.microsoft.com/office/drawing/2014/main" id="{2B95F062-9407-BD04-815E-092B081DF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423985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Course Structure</a:t>
            </a:r>
            <a:endParaRPr lang="en-GB" sz="1984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ctr">
              <a:lnSpc>
                <a:spcPct val="150000"/>
              </a:lnSpc>
            </a:pPr>
            <a:endParaRPr lang="en-GB" sz="1654" b="1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Anticipate about ~7 hours/week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2 hour course meeting, 2-4 Wednesday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1 assignment per week, ~2 hours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Office hours on request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Independent learning, ~2 hours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Teams for introductions, meetings, office hours, questions, files</a:t>
            </a: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090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person with a pattern&#10;&#10;Description automatically generated">
            <a:extLst>
              <a:ext uri="{FF2B5EF4-FFF2-40B4-BE49-F238E27FC236}">
                <a16:creationId xmlns:a16="http://schemas.microsoft.com/office/drawing/2014/main" id="{69CCAB43-6C8B-6EFF-0FCD-83C8F2E373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1"/>
          <a:stretch/>
        </p:blipFill>
        <p:spPr>
          <a:xfrm>
            <a:off x="1" y="99"/>
            <a:ext cx="5040312" cy="567045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DF9776-597B-1B39-7B5D-432F0B22BB06}"/>
              </a:ext>
            </a:extLst>
          </p:cNvPr>
          <p:cNvSpPr/>
          <p:nvPr/>
        </p:nvSpPr>
        <p:spPr>
          <a:xfrm>
            <a:off x="5340205" y="1231054"/>
            <a:ext cx="4481289" cy="32321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What is your previous experience with machine learning?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Why are you interested in topic modelling?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LLMs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Is there a dataset you have in mind to use for topic modelling in future?</a:t>
            </a:r>
            <a:endParaRPr lang="en-US" sz="1800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5040312" y="231206"/>
            <a:ext cx="5040312" cy="61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1A305D"/>
                </a:solidFill>
                <a:latin typeface="Integral CF Bold" panose="020B0604020202020204" charset="0"/>
                <a:ea typeface="Verdana" panose="020B0604030504040204" pitchFamily="34" charset="0"/>
                <a:cs typeface="Arial Black" panose="020B0604020202020204" pitchFamily="34" charset="0"/>
              </a:rPr>
              <a:t>INTRODUCTIONS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D4DB89-09CE-4199-8E72-FD9AE7012E90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9C6C48-F6F1-43A4-A85C-654697438C8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7B429B-3F30-4F39-93FF-6A2AA210466E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241709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tewShack - Backlog Management">
            <a:extLst>
              <a:ext uri="{FF2B5EF4-FFF2-40B4-BE49-F238E27FC236}">
                <a16:creationId xmlns:a16="http://schemas.microsoft.com/office/drawing/2014/main" id="{BE22D6CE-0A4A-A4C3-6DFF-0F3244DA2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Bert | Muppet Wiki | Fandom">
            <a:extLst>
              <a:ext uri="{FF2B5EF4-FFF2-40B4-BE49-F238E27FC236}">
                <a16:creationId xmlns:a16="http://schemas.microsoft.com/office/drawing/2014/main" id="{A4465FD2-CD0D-F014-888E-B4A62D943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7128" y="-56817"/>
            <a:ext cx="3406775" cy="567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506386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BERTOPIC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Problem: we have more data than we know what to do with! (nice problem to have)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Processing large datasets by hand is very time-consuming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Modern Large Language Models (LLMs) can help – advanced Neural Network models can process large bodies of text to infer meaning, sentiment, topic, etc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BERTopic</a:t>
            </a: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uses state-of-the-art Transformer models to infer clusters of related words in a dataset, thereby identifying key topics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991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8094595" cy="351055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A little bit about transformer models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The neural network architecture behind the current AI boom –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ChatGPT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, Dall-E, etc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Encoder-decoder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Positional encoding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Self-Attention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53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Optimus Prime - Wikipedia">
            <a:extLst>
              <a:ext uri="{FF2B5EF4-FFF2-40B4-BE49-F238E27FC236}">
                <a16:creationId xmlns:a16="http://schemas.microsoft.com/office/drawing/2014/main" id="{67170152-3ED8-9E51-8EEF-39B6646FF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7492" y="712247"/>
            <a:ext cx="4233228" cy="4273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8094595" cy="198321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557569"/>
      </p:ext>
    </p:extLst>
  </p:cSld>
  <p:clrMapOvr>
    <a:masterClrMapping/>
  </p:clrMapOvr>
</p:sld>
</file>

<file path=ppt/theme/theme1.xml><?xml version="1.0" encoding="utf-8"?>
<a:theme xmlns:a="http://schemas.openxmlformats.org/drawingml/2006/main" name="One Colum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1539</TotalTime>
  <Words>5565</Words>
  <Application>Microsoft Macintosh PowerPoint</Application>
  <PresentationFormat>Custom</PresentationFormat>
  <Paragraphs>484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51" baseType="lpstr">
      <vt:lpstr>Aptos</vt:lpstr>
      <vt:lpstr>Arial</vt:lpstr>
      <vt:lpstr>Arial Black</vt:lpstr>
      <vt:lpstr>Calibri</vt:lpstr>
      <vt:lpstr>Calibri Light</vt:lpstr>
      <vt:lpstr>Courier New</vt:lpstr>
      <vt:lpstr>Integral CF Bold</vt:lpstr>
      <vt:lpstr>Liberation Sans</vt:lpstr>
      <vt:lpstr>Source Sans Pro</vt:lpstr>
      <vt:lpstr>StarSymbol</vt:lpstr>
      <vt:lpstr>TlwgTypewriter</vt:lpstr>
      <vt:lpstr>One Column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Xandra Dave Cochran</dc:creator>
  <cp:lastModifiedBy>Xandra Dave Cochran</cp:lastModifiedBy>
  <cp:revision>13</cp:revision>
  <dcterms:created xsi:type="dcterms:W3CDTF">2024-02-09T00:00:31Z</dcterms:created>
  <dcterms:modified xsi:type="dcterms:W3CDTF">2025-02-24T19:14:12Z</dcterms:modified>
</cp:coreProperties>
</file>

<file path=docProps/thumbnail.jpeg>
</file>